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58" r:id="rId3"/>
    <p:sldId id="263" r:id="rId4"/>
    <p:sldId id="273" r:id="rId5"/>
    <p:sldId id="260" r:id="rId6"/>
    <p:sldId id="261" r:id="rId7"/>
    <p:sldId id="265" r:id="rId8"/>
    <p:sldId id="270" r:id="rId9"/>
    <p:sldId id="268" r:id="rId10"/>
    <p:sldId id="266" r:id="rId11"/>
    <p:sldId id="269"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714" autoAdjust="0"/>
  </p:normalViewPr>
  <p:slideViewPr>
    <p:cSldViewPr>
      <p:cViewPr varScale="1">
        <p:scale>
          <a:sx n="83" d="100"/>
          <a:sy n="83" d="100"/>
        </p:scale>
        <p:origin x="-7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4C5F0A-0511-41D5-8A6B-441261836A02}" type="datetimeFigureOut">
              <a:rPr lang="en-US" smtClean="0"/>
              <a:pPr/>
              <a:t>9/5/2014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FC04E7-503B-45CD-9C22-8FFC22F5271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2014-2015, there are 17 elementary and 5 middle school campuses</a:t>
            </a:r>
            <a:r>
              <a:rPr lang="en-US" baseline="0" dirty="0" smtClean="0"/>
              <a:t> in BISD that will receive additional funds for instruction to supplement other funds available to campuses. These supplemental funds are provided by a federal program called Title 1.</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Decisions are made each Spring</a:t>
            </a:r>
            <a:r>
              <a:rPr lang="en-US" baseline="0" dirty="0" smtClean="0"/>
              <a:t> on where to target Title 1 efforts. For example, if the campus needs assessment identified student performance in </a:t>
            </a:r>
            <a:r>
              <a:rPr lang="en-US" baseline="0" dirty="0" smtClean="0"/>
              <a:t>ELA and Math  </a:t>
            </a:r>
            <a:r>
              <a:rPr lang="en-US" baseline="0" dirty="0" smtClean="0"/>
              <a:t>needed to be addressed, Title 1 funds could be used to provide:</a:t>
            </a:r>
          </a:p>
          <a:p>
            <a:r>
              <a:rPr lang="en-US" baseline="0" dirty="0" smtClean="0"/>
              <a:t>Professional learning through attendance at conferences</a:t>
            </a:r>
          </a:p>
          <a:p>
            <a:r>
              <a:rPr lang="en-US" baseline="0" dirty="0" smtClean="0"/>
              <a:t>Tutorials</a:t>
            </a:r>
          </a:p>
          <a:p>
            <a:r>
              <a:rPr lang="en-US" baseline="0" dirty="0" smtClean="0"/>
              <a:t>Parent involvement activities</a:t>
            </a:r>
          </a:p>
          <a:p>
            <a:r>
              <a:rPr lang="en-US" baseline="0" dirty="0" smtClean="0"/>
              <a:t>Supplemental instructional technology</a:t>
            </a:r>
          </a:p>
          <a:p>
            <a:r>
              <a:rPr lang="en-US" baseline="0" dirty="0" smtClean="0"/>
              <a:t>Salaries for supplemental Title 1 Reading </a:t>
            </a:r>
            <a:r>
              <a:rPr lang="en-US" baseline="0" dirty="0" smtClean="0"/>
              <a:t>and Math interventionists </a:t>
            </a:r>
            <a:r>
              <a:rPr lang="en-US" baseline="0" dirty="0" smtClean="0"/>
              <a:t>or Title 1 </a:t>
            </a:r>
            <a:r>
              <a:rPr lang="en-US" baseline="0" dirty="0" smtClean="0"/>
              <a:t>EA </a:t>
            </a:r>
            <a:r>
              <a:rPr lang="en-US" baseline="0" smtClean="0"/>
              <a:t>in Science</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Significant parental</a:t>
            </a:r>
            <a:r>
              <a:rPr lang="en-US" baseline="0" dirty="0" smtClean="0"/>
              <a:t> involvement components are outlined in Title 1 guidelines.</a:t>
            </a:r>
          </a:p>
          <a:p>
            <a:endParaRPr lang="en-US" baseline="0" dirty="0" smtClean="0"/>
          </a:p>
          <a:p>
            <a:r>
              <a:rPr lang="en-US" baseline="0" dirty="0" smtClean="0"/>
              <a:t>Research indicates there is a strong correlation between parental involvement and student achievement. Title I requires the campus to engage parents in the following ways. ( Review List)</a:t>
            </a:r>
          </a:p>
          <a:p>
            <a:endParaRPr lang="en-US" baseline="0" dirty="0" smtClean="0"/>
          </a:p>
          <a:p>
            <a:pPr marL="0" lvl="8" indent="0">
              <a:buClr>
                <a:schemeClr val="accent3"/>
              </a:buClr>
              <a:buSzPct val="95000"/>
              <a:buFont typeface="Wingdings" pitchFamily="2" charset="2"/>
              <a:buChar char="Ø"/>
            </a:pPr>
            <a:r>
              <a:rPr lang="en-US" sz="12800" b="1" dirty="0" smtClean="0"/>
              <a:t>Conduct annual Title 1 meeting</a:t>
            </a:r>
          </a:p>
          <a:p>
            <a:pPr>
              <a:buFont typeface="Wingdings" pitchFamily="2" charset="2"/>
              <a:buChar char="Ø"/>
            </a:pPr>
            <a:r>
              <a:rPr lang="en-US" sz="12800" b="1" dirty="0" smtClean="0"/>
              <a:t>Offer flexible number of meetings</a:t>
            </a:r>
          </a:p>
          <a:p>
            <a:pPr>
              <a:buFont typeface="Wingdings" pitchFamily="2" charset="2"/>
              <a:buChar char="Ø"/>
            </a:pPr>
            <a:r>
              <a:rPr lang="en-US" sz="12800" b="1" dirty="0" smtClean="0"/>
              <a:t>Include in planning and review of Title I program</a:t>
            </a:r>
          </a:p>
          <a:p>
            <a:pPr>
              <a:buFont typeface="Wingdings" pitchFamily="2" charset="2"/>
              <a:buChar char="Ø"/>
            </a:pPr>
            <a:r>
              <a:rPr lang="en-US" sz="12800" b="1" dirty="0" smtClean="0"/>
              <a:t>Provide information in home language</a:t>
            </a:r>
          </a:p>
          <a:p>
            <a:pPr>
              <a:buFont typeface="Wingdings" pitchFamily="2" charset="2"/>
              <a:buChar char="Ø"/>
            </a:pPr>
            <a:r>
              <a:rPr lang="en-US" sz="12800" b="1" dirty="0" smtClean="0"/>
              <a:t>Provide information about qualifications of staff</a:t>
            </a:r>
          </a:p>
          <a:p>
            <a:pPr>
              <a:buFont typeface="Wingdings" pitchFamily="2" charset="2"/>
              <a:buChar char="Ø"/>
            </a:pPr>
            <a:r>
              <a:rPr lang="en-US" sz="12800" b="1" dirty="0" smtClean="0"/>
              <a:t>Develop a school parent compact</a:t>
            </a:r>
          </a:p>
          <a:p>
            <a:pPr>
              <a:buFont typeface="Wingdings" pitchFamily="2" charset="2"/>
              <a:buChar char="Ø"/>
            </a:pPr>
            <a:r>
              <a:rPr lang="en-US" sz="12800" b="1" dirty="0" smtClean="0"/>
              <a:t>Develop a campus parent involvement policy</a:t>
            </a:r>
          </a:p>
          <a:p>
            <a:pPr>
              <a:buFont typeface="Wingdings" pitchFamily="2" charset="2"/>
              <a:buChar char="Ø"/>
            </a:pPr>
            <a:r>
              <a:rPr lang="en-US" sz="12800" b="1" dirty="0" smtClean="0"/>
              <a:t>Educate staff on the value, utility and contributions parents make to their child’s education</a:t>
            </a:r>
          </a:p>
          <a:p>
            <a:pPr>
              <a:buFont typeface="Wingdings" pitchFamily="2" charset="2"/>
              <a:buChar char="Ø"/>
            </a:pPr>
            <a:endParaRPr lang="en-US" dirty="0" smtClean="0"/>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support of EVERY STAFF MEMBER and EVERY PARENT on our</a:t>
            </a:r>
            <a:r>
              <a:rPr lang="en-US" baseline="0" dirty="0" smtClean="0"/>
              <a:t> campus is vital and needed for the success of our students and Title I.</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Feel</a:t>
            </a:r>
            <a:r>
              <a:rPr lang="en-US" baseline="0" dirty="0" smtClean="0"/>
              <a:t> free to direct parents to  Cindy Dubuis @ 817.547. 5784 or Jennifer Miller  @817.547.5871</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Title 1 is the largest of the federal entitlement programs and the most well known. Every detail of the program is outlined in these two pieces of legislation.</a:t>
            </a:r>
          </a:p>
          <a:p>
            <a:endParaRPr lang="en-US" dirty="0" smtClean="0"/>
          </a:p>
          <a:p>
            <a:r>
              <a:rPr lang="en-US" dirty="0" smtClean="0"/>
              <a:t>No Child Left Behind, called NCLB, provides</a:t>
            </a:r>
            <a:r>
              <a:rPr lang="en-US" baseline="0" dirty="0" smtClean="0"/>
              <a:t> direction and a detailed description of requirements tied to the receipt of these funds</a:t>
            </a:r>
            <a:r>
              <a:rPr lang="en-US" dirty="0" smtClean="0"/>
              <a:t>. No Child Left Behind raised testing standards for students in every state and requires teachers to meet specific certification standards.</a:t>
            </a:r>
          </a:p>
          <a:p>
            <a:r>
              <a:rPr lang="en-US" dirty="0" smtClean="0"/>
              <a:t>The purpose of Title 1 is to provide funds to “level</a:t>
            </a:r>
            <a:r>
              <a:rPr lang="en-US" baseline="0" dirty="0" smtClean="0"/>
              <a:t> the playing field” for students who are at a disadvantage in terms of reaching high levels of achievement due to poverty. Specifically, this program is designed to ensure all children, in particular the lowest achieving children in the highest poverty schools, are given extra advantages to overcome hurdles that exist for them. </a:t>
            </a:r>
          </a:p>
          <a:p>
            <a:endParaRPr lang="en-US" baseline="0" dirty="0" smtClean="0"/>
          </a:p>
          <a:p>
            <a:r>
              <a:rPr lang="en-US" baseline="0" dirty="0" smtClean="0"/>
              <a:t>Research indicates that students impacted by poverty encounter instruction by less qualified teachers and educational assistants </a:t>
            </a:r>
            <a:r>
              <a:rPr lang="en-US" baseline="0" dirty="0" err="1" smtClean="0"/>
              <a:t>assistants</a:t>
            </a:r>
            <a:r>
              <a:rPr lang="en-US" baseline="0" dirty="0" smtClean="0"/>
              <a:t> tend to perform poorly on state assessments, and lack parental involvement at higher rates than other students.</a:t>
            </a:r>
            <a:endParaRPr lang="en-US" dirty="0" smtClean="0"/>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year 17</a:t>
            </a:r>
            <a:r>
              <a:rPr lang="en-US" baseline="0" dirty="0" smtClean="0"/>
              <a:t> elementary</a:t>
            </a:r>
            <a:r>
              <a:rPr lang="en-US" dirty="0" smtClean="0"/>
              <a:t> campuses meet the criteria</a:t>
            </a:r>
            <a:r>
              <a:rPr lang="en-US" baseline="0" dirty="0" smtClean="0"/>
              <a:t> for participating in the Title 1 program  - based on having at least 40% of the students eligible for free and reduced lunch.</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BISD also serves 5 middle school campuses with Title</a:t>
            </a:r>
            <a:r>
              <a:rPr lang="en-US" baseline="0" dirty="0" smtClean="0"/>
              <a:t> I funds.</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US</a:t>
            </a:r>
            <a:r>
              <a:rPr lang="en-US" baseline="0" dirty="0" smtClean="0"/>
              <a:t> Department of Education receives an allocation from congress which passes on to each state based on the number of families living in poverty from the most recent census count. The Texas Education Agency then sends allocations to each school district based on the number of students in poverty families residing in the district. For 2014-2015  school year, BISD campuses will receive over </a:t>
            </a:r>
            <a:r>
              <a:rPr lang="en-US" baseline="0" dirty="0" smtClean="0">
                <a:solidFill>
                  <a:srgbClr val="FFFF00"/>
                </a:solidFill>
              </a:rPr>
              <a:t>3 m</a:t>
            </a:r>
            <a:r>
              <a:rPr lang="en-US" baseline="0" dirty="0" smtClean="0"/>
              <a:t>illion dollars in federal funds to be used specifically in BISD’s Title I program.</a:t>
            </a:r>
          </a:p>
          <a:p>
            <a:endParaRPr lang="en-US" baseline="0" dirty="0" smtClean="0"/>
          </a:p>
          <a:p>
            <a:r>
              <a:rPr lang="en-US" baseline="0" dirty="0" smtClean="0"/>
              <a:t>A portion of Title 1 funds are required to be reserved at the district level for parent involvement activities, homeless students, required travel and training, private school participation, and central salaries including parent involvement staff. The remainder of the funds are sent to BISD campuses that have greater than 40% free/reduced lunch enrollment, based on April 2014 counts. Campuses are allocated funds in rank order with the campus with the highest percentage getting the highest amount based on the number of students eligible for free/reduced lunch at that campus with the lowest percentage getting the smallest amount per pupil. This formula, while complicated, is prescribed by law.</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information that a</a:t>
            </a:r>
            <a:r>
              <a:rPr lang="en-US" baseline="0" dirty="0" smtClean="0"/>
              <a:t> campus Title 1 campus allocation is based on. The free/reduced numbers came from PEIMS. Those numbers are used to calculate percentages, per-pupil amounts and campus allocations</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Yes – Review List</a:t>
            </a:r>
          </a:p>
          <a:p>
            <a:r>
              <a:rPr lang="en-US" dirty="0" smtClean="0"/>
              <a:t>Title 1 requires</a:t>
            </a:r>
            <a:r>
              <a:rPr lang="en-US" baseline="0" dirty="0" smtClean="0"/>
              <a:t> the campus to prove that the plan worked. That means student achievement must increase each year.</a:t>
            </a:r>
          </a:p>
          <a:p>
            <a:endParaRPr lang="en-US" baseline="0" dirty="0" smtClean="0"/>
          </a:p>
          <a:p>
            <a:r>
              <a:rPr lang="en-US" baseline="0" dirty="0" smtClean="0"/>
              <a:t>NCLB directs its attention to ensuring that all teachers in core academic subjects are highly qualified. Title 1 puts an additional requirement that educational assistants must have a high school diploma or its equivalent, plus 2 years of college ( 48 hours, or an associate’s degree or pass a rigorous written test demonstrating that they are able to help students complete school work.</a:t>
            </a:r>
          </a:p>
          <a:p>
            <a:endParaRPr lang="en-US" baseline="0" dirty="0" smtClean="0"/>
          </a:p>
          <a:p>
            <a:r>
              <a:rPr lang="en-US" baseline="0" dirty="0" smtClean="0"/>
              <a:t>Since this campus is a Title 1 schoolwide program, all the EA’s on this campus who work with students must meet this requirement. Suzy Compton and Cindy Dubuis will work to make sure this happens.</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Parents have a right to know how school is performing</a:t>
            </a:r>
            <a:r>
              <a:rPr lang="en-US" baseline="0" dirty="0" smtClean="0"/>
              <a:t> on state assessments.</a:t>
            </a:r>
          </a:p>
          <a:p>
            <a:endParaRPr lang="en-US" baseline="0" dirty="0" smtClean="0"/>
          </a:p>
          <a:p>
            <a:r>
              <a:rPr lang="en-US" baseline="0" dirty="0" smtClean="0"/>
              <a:t>Parent notification is required if a student is being taught by or assigned a teacher who does not meet the highly qualified criteria more than 4 weeks.</a:t>
            </a:r>
          </a:p>
          <a:p>
            <a:endParaRPr lang="en-US" baseline="0" dirty="0" smtClean="0"/>
          </a:p>
          <a:p>
            <a:r>
              <a:rPr lang="en-US" baseline="0" dirty="0" smtClean="0"/>
              <a:t>Documents/ sign in sheets etc. and all information related to Title 1 ( campus plan, needs assessment, budget allocations etc. ) are required to be  kept on campus.</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a:t>
            </a:r>
            <a:r>
              <a:rPr lang="en-US" baseline="0" dirty="0" smtClean="0"/>
              <a:t> each campus will develop its own plan for Title 1 services, the first steps are the same. Review list – you might talk briefly about the process used on your campus.</a:t>
            </a:r>
            <a:endParaRPr lang="en-US" dirty="0"/>
          </a:p>
        </p:txBody>
      </p:sp>
      <p:sp>
        <p:nvSpPr>
          <p:cNvPr id="4" name="Slide Number Placeholder 3"/>
          <p:cNvSpPr>
            <a:spLocks noGrp="1"/>
          </p:cNvSpPr>
          <p:nvPr>
            <p:ph type="sldNum" sz="quarter" idx="10"/>
          </p:nvPr>
        </p:nvSpPr>
        <p:spPr/>
        <p:txBody>
          <a:bodyPr/>
          <a:lstStyle/>
          <a:p>
            <a:fld id="{C6FC04E7-503B-45CD-9C22-8FFC22F5271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9F1F2E-E811-4D01-A612-E47CD8AF5B9D}" type="slidenum">
              <a:rPr lang="en-US" smtClean="0"/>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F18DED-5994-44AD-8C4F-2FB5BCA8410A}" type="datetimeFigureOut">
              <a:rPr lang="en-US" smtClean="0"/>
              <a:pPr/>
              <a:t>9/5/2014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C19F1F2E-E811-4D01-A612-E47CD8AF5B9D}"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F18DED-5994-44AD-8C4F-2FB5BCA8410A}" type="datetimeFigureOut">
              <a:rPr lang="en-US" smtClean="0"/>
              <a:pPr/>
              <a:t>9/5/2014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9F1F2E-E811-4D01-A612-E47CD8AF5B9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birdville.k12.tx.u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file:///C:\Users\pguy\Documents\self.status='';return%20tru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1524000"/>
          </a:xfrm>
        </p:spPr>
        <p:txBody>
          <a:bodyPr/>
          <a:lstStyle/>
          <a:p>
            <a:pPr algn="ctr"/>
            <a:r>
              <a:rPr lang="en-US" dirty="0" smtClean="0">
                <a:solidFill>
                  <a:schemeClr val="tx1"/>
                </a:solidFill>
              </a:rPr>
              <a:t>Title 1</a:t>
            </a:r>
            <a:endParaRPr lang="en-US" dirty="0">
              <a:solidFill>
                <a:schemeClr val="tx1"/>
              </a:solidFill>
            </a:endParaRPr>
          </a:p>
        </p:txBody>
      </p:sp>
      <p:sp>
        <p:nvSpPr>
          <p:cNvPr id="3" name="Subtitle 2"/>
          <p:cNvSpPr>
            <a:spLocks noGrp="1"/>
          </p:cNvSpPr>
          <p:nvPr>
            <p:ph type="subTitle" idx="1"/>
          </p:nvPr>
        </p:nvSpPr>
        <p:spPr>
          <a:xfrm>
            <a:off x="0" y="2819400"/>
            <a:ext cx="8915400" cy="1676400"/>
          </a:xfrm>
        </p:spPr>
        <p:txBody>
          <a:bodyPr>
            <a:normAutofit/>
          </a:bodyPr>
          <a:lstStyle/>
          <a:p>
            <a:pPr algn="ctr"/>
            <a:r>
              <a:rPr lang="en-US" sz="3200" b="1" dirty="0" smtClean="0"/>
              <a:t>Academy at West </a:t>
            </a:r>
            <a:r>
              <a:rPr lang="en-US" sz="3200" b="1" dirty="0" err="1" smtClean="0"/>
              <a:t>Birdville</a:t>
            </a:r>
            <a:r>
              <a:rPr lang="en-US" sz="3200" b="1" dirty="0" smtClean="0"/>
              <a:t> Elementary</a:t>
            </a:r>
          </a:p>
          <a:p>
            <a:pPr algn="ctr"/>
            <a:r>
              <a:rPr lang="en-US" sz="3200" b="1" dirty="0" smtClean="0"/>
              <a:t>2014-2015</a:t>
            </a:r>
            <a:endParaRPr lang="en-US" sz="3200" b="1" dirty="0"/>
          </a:p>
        </p:txBody>
      </p:sp>
      <p:pic>
        <p:nvPicPr>
          <p:cNvPr id="26648" name="Picture 24" descr="http://w3.birdvilleschools.net/schoolsnew/westbirdvilleelem/westfront.jpg"/>
          <p:cNvPicPr>
            <a:picLocks noChangeAspect="1" noChangeArrowheads="1"/>
          </p:cNvPicPr>
          <p:nvPr/>
        </p:nvPicPr>
        <p:blipFill>
          <a:blip r:embed="rId3" cstate="print"/>
          <a:srcRect/>
          <a:stretch>
            <a:fillRect/>
          </a:stretch>
        </p:blipFill>
        <p:spPr bwMode="auto">
          <a:xfrm>
            <a:off x="2667000" y="4267200"/>
            <a:ext cx="3762375" cy="2508251"/>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693152" cy="1371600"/>
          </a:xfrm>
        </p:spPr>
        <p:txBody>
          <a:bodyPr>
            <a:normAutofit fontScale="90000"/>
          </a:bodyPr>
          <a:lstStyle/>
          <a:p>
            <a:pPr algn="ctr"/>
            <a:r>
              <a:rPr lang="en-US" dirty="0" smtClean="0">
                <a:solidFill>
                  <a:schemeClr val="tx2">
                    <a:lumMod val="75000"/>
                  </a:schemeClr>
                </a:solidFill>
              </a:rPr>
              <a:t/>
            </a:r>
            <a:br>
              <a:rPr lang="en-US" dirty="0" smtClean="0">
                <a:solidFill>
                  <a:schemeClr val="tx2">
                    <a:lumMod val="75000"/>
                  </a:schemeClr>
                </a:solidFill>
              </a:rPr>
            </a:br>
            <a:r>
              <a:rPr lang="en-US" dirty="0" smtClean="0">
                <a:solidFill>
                  <a:schemeClr val="tx2">
                    <a:lumMod val="75000"/>
                  </a:schemeClr>
                </a:solidFill>
              </a:rPr>
              <a:t/>
            </a:r>
            <a:br>
              <a:rPr lang="en-US" dirty="0" smtClean="0">
                <a:solidFill>
                  <a:schemeClr val="tx2">
                    <a:lumMod val="75000"/>
                  </a:schemeClr>
                </a:solidFill>
              </a:rPr>
            </a:br>
            <a:r>
              <a:rPr lang="en-US" dirty="0" smtClean="0">
                <a:solidFill>
                  <a:schemeClr val="tx2">
                    <a:lumMod val="75000"/>
                  </a:schemeClr>
                </a:solidFill>
              </a:rPr>
              <a:t/>
            </a:r>
            <a:br>
              <a:rPr lang="en-US" dirty="0" smtClean="0">
                <a:solidFill>
                  <a:schemeClr val="tx2">
                    <a:lumMod val="75000"/>
                  </a:schemeClr>
                </a:solidFill>
              </a:rPr>
            </a:br>
            <a:r>
              <a:rPr lang="en-US" dirty="0" smtClean="0">
                <a:solidFill>
                  <a:schemeClr val="tx2">
                    <a:lumMod val="75000"/>
                  </a:schemeClr>
                </a:solidFill>
              </a:rPr>
              <a:t/>
            </a:r>
            <a:br>
              <a:rPr lang="en-US" dirty="0" smtClean="0">
                <a:solidFill>
                  <a:schemeClr val="tx2">
                    <a:lumMod val="75000"/>
                  </a:schemeClr>
                </a:solidFill>
              </a:rPr>
            </a:br>
            <a:r>
              <a:rPr lang="en-US" dirty="0" smtClean="0"/>
              <a:t/>
            </a:r>
            <a:br>
              <a:rPr lang="en-US" dirty="0" smtClean="0"/>
            </a:br>
            <a:r>
              <a:rPr lang="en-US" dirty="0" smtClean="0">
                <a:solidFill>
                  <a:schemeClr val="tx1"/>
                </a:solidFill>
              </a:rPr>
              <a:t>  West </a:t>
            </a:r>
            <a:r>
              <a:rPr lang="en-US" dirty="0" err="1" smtClean="0">
                <a:solidFill>
                  <a:schemeClr val="tx1"/>
                </a:solidFill>
              </a:rPr>
              <a:t>Birdville</a:t>
            </a:r>
            <a:r>
              <a:rPr lang="en-US" dirty="0" smtClean="0">
                <a:solidFill>
                  <a:schemeClr val="tx1"/>
                </a:solidFill>
              </a:rPr>
              <a:t> Targets</a:t>
            </a:r>
            <a:endParaRPr lang="en-US" dirty="0">
              <a:solidFill>
                <a:schemeClr val="tx1"/>
              </a:solidFill>
            </a:endParaRPr>
          </a:p>
        </p:txBody>
      </p:sp>
      <p:sp>
        <p:nvSpPr>
          <p:cNvPr id="3" name="Text Placeholder 2"/>
          <p:cNvSpPr>
            <a:spLocks noGrp="1"/>
          </p:cNvSpPr>
          <p:nvPr>
            <p:ph type="body" idx="1"/>
          </p:nvPr>
        </p:nvSpPr>
        <p:spPr>
          <a:xfrm>
            <a:off x="228600" y="2704664"/>
            <a:ext cx="8686800" cy="3924736"/>
          </a:xfrm>
        </p:spPr>
        <p:txBody>
          <a:bodyPr>
            <a:noAutofit/>
          </a:bodyPr>
          <a:lstStyle/>
          <a:p>
            <a:pPr>
              <a:buFont typeface="Wingdings" pitchFamily="2" charset="2"/>
              <a:buChar char="Ø"/>
            </a:pPr>
            <a:r>
              <a:rPr lang="en-US" sz="3200" b="1" dirty="0" smtClean="0"/>
              <a:t>Staff and materials to support Math instruction</a:t>
            </a:r>
          </a:p>
          <a:p>
            <a:pPr>
              <a:buFont typeface="Wingdings" pitchFamily="2" charset="2"/>
              <a:buChar char="Ø"/>
            </a:pPr>
            <a:r>
              <a:rPr lang="en-US" sz="3200" b="1" dirty="0" smtClean="0"/>
              <a:t>Staff and materials to support  ELAR instruction</a:t>
            </a:r>
          </a:p>
          <a:p>
            <a:pPr>
              <a:buFont typeface="Wingdings" pitchFamily="2" charset="2"/>
              <a:buChar char="Ø"/>
            </a:pPr>
            <a:r>
              <a:rPr lang="en-US" sz="3200" b="1" dirty="0" smtClean="0"/>
              <a:t>Professional Learning</a:t>
            </a:r>
          </a:p>
          <a:p>
            <a:pPr>
              <a:buFont typeface="Wingdings" pitchFamily="2" charset="2"/>
              <a:buChar char="Ø"/>
            </a:pPr>
            <a:r>
              <a:rPr lang="en-US" sz="3200" b="1" dirty="0" smtClean="0"/>
              <a:t>Tutoring</a:t>
            </a:r>
          </a:p>
          <a:p>
            <a:pPr>
              <a:buFont typeface="Wingdings" pitchFamily="2" charset="2"/>
              <a:buChar char="Ø"/>
            </a:pPr>
            <a:r>
              <a:rPr lang="en-US" sz="3200" b="1" dirty="0" smtClean="0"/>
              <a:t>Parental Involvement</a:t>
            </a:r>
          </a:p>
          <a:p>
            <a:pPr>
              <a:buFont typeface="Wingdings" pitchFamily="2" charset="2"/>
              <a:buChar char="Ø"/>
            </a:pPr>
            <a:endParaRPr lang="en-US" sz="2000" b="1" dirty="0"/>
          </a:p>
        </p:txBody>
      </p:sp>
      <p:pic>
        <p:nvPicPr>
          <p:cNvPr id="5125" name="Picture 5" descr="C:\Users\cdubuis\AppData\Local\Microsoft\Windows\Temporary Internet Files\Content.IE5\035SC33Y\MC900359709[1].wmf"/>
          <p:cNvPicPr>
            <a:picLocks noChangeAspect="1" noChangeArrowheads="1"/>
          </p:cNvPicPr>
          <p:nvPr/>
        </p:nvPicPr>
        <p:blipFill>
          <a:blip r:embed="rId3" cstate="print"/>
          <a:srcRect/>
          <a:stretch>
            <a:fillRect/>
          </a:stretch>
        </p:blipFill>
        <p:spPr bwMode="auto">
          <a:xfrm rot="359739">
            <a:off x="6477000" y="4648200"/>
            <a:ext cx="2061516" cy="2057400"/>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845552" cy="1066800"/>
          </a:xfrm>
        </p:spPr>
        <p:txBody>
          <a:bodyPr/>
          <a:lstStyle/>
          <a:p>
            <a:pPr algn="ctr"/>
            <a:r>
              <a:rPr lang="en-US" dirty="0" smtClean="0">
                <a:solidFill>
                  <a:schemeClr val="tx1"/>
                </a:solidFill>
              </a:rPr>
              <a:t>Parent Involvement</a:t>
            </a:r>
            <a:endParaRPr lang="en-US" dirty="0">
              <a:solidFill>
                <a:schemeClr val="tx1"/>
              </a:solidFill>
            </a:endParaRPr>
          </a:p>
        </p:txBody>
      </p:sp>
      <p:sp>
        <p:nvSpPr>
          <p:cNvPr id="3" name="Text Placeholder 2"/>
          <p:cNvSpPr>
            <a:spLocks noGrp="1"/>
          </p:cNvSpPr>
          <p:nvPr>
            <p:ph type="body" idx="1"/>
          </p:nvPr>
        </p:nvSpPr>
        <p:spPr>
          <a:xfrm>
            <a:off x="304800" y="1524000"/>
            <a:ext cx="8839200" cy="5334000"/>
          </a:xfrm>
        </p:spPr>
        <p:txBody>
          <a:bodyPr>
            <a:normAutofit fontScale="25000" lnSpcReduction="20000"/>
          </a:bodyPr>
          <a:lstStyle/>
          <a:p>
            <a:pPr>
              <a:buFont typeface="Wingdings" pitchFamily="2" charset="2"/>
              <a:buChar char="Ø"/>
            </a:pPr>
            <a:endParaRPr lang="en-US" sz="7000" dirty="0" smtClean="0"/>
          </a:p>
          <a:p>
            <a:pPr marL="0" lvl="8" indent="0">
              <a:spcAft>
                <a:spcPts val="600"/>
              </a:spcAft>
              <a:buClr>
                <a:schemeClr val="accent3"/>
              </a:buClr>
              <a:buSzPct val="95000"/>
              <a:buFont typeface="Wingdings" pitchFamily="2" charset="2"/>
              <a:buChar char="Ø"/>
            </a:pPr>
            <a:r>
              <a:rPr lang="en-US" sz="12800" b="1" dirty="0" smtClean="0"/>
              <a:t>Conduct Title 1 meetings</a:t>
            </a:r>
          </a:p>
          <a:p>
            <a:pPr>
              <a:spcAft>
                <a:spcPts val="600"/>
              </a:spcAft>
              <a:buFont typeface="Wingdings" pitchFamily="2" charset="2"/>
              <a:buChar char="Ø"/>
            </a:pPr>
            <a:r>
              <a:rPr lang="en-US" sz="12800" b="1" dirty="0" smtClean="0"/>
              <a:t>Plan and review  Title I program</a:t>
            </a:r>
          </a:p>
          <a:p>
            <a:pPr>
              <a:spcAft>
                <a:spcPts val="600"/>
              </a:spcAft>
              <a:buFont typeface="Wingdings" pitchFamily="2" charset="2"/>
              <a:buChar char="Ø"/>
            </a:pPr>
            <a:r>
              <a:rPr lang="en-US" sz="12800" b="1" dirty="0" smtClean="0"/>
              <a:t>Provide information in home language</a:t>
            </a:r>
          </a:p>
          <a:p>
            <a:pPr>
              <a:spcAft>
                <a:spcPts val="600"/>
              </a:spcAft>
              <a:buFont typeface="Wingdings" pitchFamily="2" charset="2"/>
              <a:buChar char="Ø"/>
            </a:pPr>
            <a:r>
              <a:rPr lang="en-US" sz="12800" b="1" dirty="0" smtClean="0"/>
              <a:t>Develop a school parent compact</a:t>
            </a:r>
          </a:p>
          <a:p>
            <a:pPr>
              <a:spcAft>
                <a:spcPts val="600"/>
              </a:spcAft>
              <a:buFont typeface="Wingdings" pitchFamily="2" charset="2"/>
              <a:buChar char="Ø"/>
            </a:pPr>
            <a:r>
              <a:rPr lang="en-US" sz="12800" b="1" dirty="0" smtClean="0"/>
              <a:t>Create a campus parent involvement policy</a:t>
            </a:r>
          </a:p>
          <a:p>
            <a:pPr>
              <a:spcAft>
                <a:spcPts val="600"/>
              </a:spcAft>
              <a:buFont typeface="Wingdings" pitchFamily="2" charset="2"/>
              <a:buChar char="Ø"/>
            </a:pPr>
            <a:r>
              <a:rPr lang="en-US" sz="12800" b="1" dirty="0" smtClean="0"/>
              <a:t>Provide information about staff </a:t>
            </a:r>
          </a:p>
          <a:p>
            <a:pPr>
              <a:spcAft>
                <a:spcPts val="600"/>
              </a:spcAft>
              <a:buFont typeface="Wingdings" pitchFamily="2" charset="2"/>
              <a:buChar char="Ø"/>
            </a:pPr>
            <a:r>
              <a:rPr lang="en-US" sz="12800" b="1" dirty="0" smtClean="0"/>
              <a:t>Educate staff on the value, utility and contributions parents make to their child’s education</a:t>
            </a:r>
          </a:p>
          <a:p>
            <a:pPr>
              <a:spcAft>
                <a:spcPts val="400"/>
              </a:spcAft>
              <a:buFont typeface="Wingdings" pitchFamily="2" charset="2"/>
              <a:buChar char="Ø"/>
            </a:pPr>
            <a:endParaRPr lang="en-US" dirty="0"/>
          </a:p>
        </p:txBody>
      </p:sp>
      <p:pic>
        <p:nvPicPr>
          <p:cNvPr id="4102" name="Picture 6" descr="C:\Users\jemiller\AppData\Local\Microsoft\Windows\Temporary Internet Files\Content.IE5\CVG4K8KW\MC900056585[1].wmf"/>
          <p:cNvPicPr>
            <a:picLocks noChangeAspect="1" noChangeArrowheads="1"/>
          </p:cNvPicPr>
          <p:nvPr/>
        </p:nvPicPr>
        <p:blipFill>
          <a:blip r:embed="rId3" cstate="print"/>
          <a:srcRect/>
          <a:stretch>
            <a:fillRect/>
          </a:stretch>
        </p:blipFill>
        <p:spPr bwMode="auto">
          <a:xfrm>
            <a:off x="7315200" y="990600"/>
            <a:ext cx="1507846" cy="1809598"/>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685800"/>
            <a:ext cx="7772400" cy="1371600"/>
          </a:xfrm>
        </p:spPr>
        <p:txBody>
          <a:bodyPr/>
          <a:lstStyle/>
          <a:p>
            <a:pPr algn="ctr"/>
            <a:r>
              <a:rPr lang="en-US" dirty="0" smtClean="0">
                <a:solidFill>
                  <a:schemeClr val="tx1"/>
                </a:solidFill>
              </a:rPr>
              <a:t>How Can You Help?</a:t>
            </a:r>
            <a:endParaRPr lang="en-US" dirty="0">
              <a:solidFill>
                <a:schemeClr val="tx1"/>
              </a:solidFill>
            </a:endParaRPr>
          </a:p>
        </p:txBody>
      </p:sp>
      <p:sp>
        <p:nvSpPr>
          <p:cNvPr id="3" name="Text Placeholder 2"/>
          <p:cNvSpPr>
            <a:spLocks noGrp="1"/>
          </p:cNvSpPr>
          <p:nvPr>
            <p:ph type="body" idx="1"/>
          </p:nvPr>
        </p:nvSpPr>
        <p:spPr>
          <a:xfrm>
            <a:off x="228600" y="2362200"/>
            <a:ext cx="8610600" cy="4038600"/>
          </a:xfrm>
        </p:spPr>
        <p:txBody>
          <a:bodyPr>
            <a:normAutofit/>
          </a:bodyPr>
          <a:lstStyle/>
          <a:p>
            <a:pPr>
              <a:buFont typeface="Wingdings" pitchFamily="2" charset="2"/>
              <a:buChar char="Ø"/>
            </a:pPr>
            <a:r>
              <a:rPr lang="en-US" sz="3200" b="1" dirty="0" smtClean="0"/>
              <a:t>Get involved</a:t>
            </a:r>
          </a:p>
          <a:p>
            <a:pPr>
              <a:buFont typeface="Wingdings" pitchFamily="2" charset="2"/>
              <a:buChar char="Ø"/>
            </a:pPr>
            <a:r>
              <a:rPr lang="en-US" sz="3200" b="1" dirty="0" smtClean="0"/>
              <a:t>Spread the good news</a:t>
            </a:r>
          </a:p>
          <a:p>
            <a:pPr>
              <a:buFont typeface="Wingdings" pitchFamily="2" charset="2"/>
              <a:buChar char="Ø"/>
            </a:pPr>
            <a:r>
              <a:rPr lang="en-US" sz="3200" b="1" dirty="0" smtClean="0"/>
              <a:t>Stay focused on the targets</a:t>
            </a:r>
          </a:p>
          <a:p>
            <a:pPr>
              <a:buFont typeface="Wingdings" pitchFamily="2" charset="2"/>
              <a:buChar char="Ø"/>
            </a:pPr>
            <a:r>
              <a:rPr lang="en-US" sz="3200" b="1" dirty="0" smtClean="0"/>
              <a:t>Participate in planning and evaluation efforts</a:t>
            </a:r>
          </a:p>
          <a:p>
            <a:pPr>
              <a:buFont typeface="Wingdings" pitchFamily="2" charset="2"/>
              <a:buChar char="Ø"/>
            </a:pPr>
            <a:r>
              <a:rPr lang="en-US" sz="3200" b="1" dirty="0" smtClean="0"/>
              <a:t>Encourage families to complete free and reduced lunch forms</a:t>
            </a:r>
            <a:endParaRPr lang="en-US" sz="3200" b="1" dirty="0"/>
          </a:p>
        </p:txBody>
      </p:sp>
      <p:pic>
        <p:nvPicPr>
          <p:cNvPr id="5123" name="Picture 3" descr="C:\Users\jemiller\AppData\Local\Microsoft\Windows\Temporary Internet Files\Content.IE5\CVG4K8KW\MC900366354[1].wmf"/>
          <p:cNvPicPr>
            <a:picLocks noChangeAspect="1" noChangeArrowheads="1"/>
          </p:cNvPicPr>
          <p:nvPr/>
        </p:nvPicPr>
        <p:blipFill>
          <a:blip r:embed="rId3" cstate="print"/>
          <a:srcRect/>
          <a:stretch>
            <a:fillRect/>
          </a:stretch>
        </p:blipFill>
        <p:spPr bwMode="auto">
          <a:xfrm rot="923927">
            <a:off x="7019962" y="2143589"/>
            <a:ext cx="1413867" cy="1411036"/>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solidFill>
                  <a:schemeClr val="tx1"/>
                </a:solidFill>
              </a:rPr>
              <a:t>QUESTIONS?</a:t>
            </a:r>
            <a:endParaRPr lang="en-US" dirty="0">
              <a:solidFill>
                <a:schemeClr val="tx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66800"/>
            <a:ext cx="7851648" cy="1447800"/>
          </a:xfrm>
        </p:spPr>
        <p:txBody>
          <a:bodyPr>
            <a:normAutofit/>
          </a:bodyPr>
          <a:lstStyle/>
          <a:p>
            <a:pPr algn="ctr"/>
            <a:r>
              <a:rPr lang="en-US" dirty="0" smtClean="0">
                <a:solidFill>
                  <a:schemeClr val="tx1"/>
                </a:solidFill>
              </a:rPr>
              <a:t>Title 1 Legal Framework</a:t>
            </a:r>
            <a:endParaRPr lang="en-US" dirty="0">
              <a:solidFill>
                <a:schemeClr val="tx1"/>
              </a:solidFill>
            </a:endParaRPr>
          </a:p>
        </p:txBody>
      </p:sp>
      <p:sp>
        <p:nvSpPr>
          <p:cNvPr id="3" name="Subtitle 2"/>
          <p:cNvSpPr>
            <a:spLocks noGrp="1"/>
          </p:cNvSpPr>
          <p:nvPr>
            <p:ph type="subTitle" idx="1"/>
          </p:nvPr>
        </p:nvSpPr>
        <p:spPr>
          <a:xfrm>
            <a:off x="304800" y="2971800"/>
            <a:ext cx="8229600" cy="2009336"/>
          </a:xfrm>
        </p:spPr>
        <p:txBody>
          <a:bodyPr>
            <a:normAutofit/>
          </a:bodyPr>
          <a:lstStyle/>
          <a:p>
            <a:pPr algn="l">
              <a:buFont typeface="Wingdings" pitchFamily="2" charset="2"/>
              <a:buChar char="Ø"/>
            </a:pPr>
            <a:r>
              <a:rPr lang="en-US" sz="3200" b="1" dirty="0" smtClean="0"/>
              <a:t>Elementary and Secondary Act of 1965</a:t>
            </a:r>
          </a:p>
          <a:p>
            <a:pPr algn="l">
              <a:buFont typeface="Wingdings" pitchFamily="2" charset="2"/>
              <a:buChar char="Ø"/>
            </a:pPr>
            <a:r>
              <a:rPr lang="en-US" sz="3200" b="1" dirty="0" smtClean="0"/>
              <a:t>No Child Left Behind Legislation of 2002  </a:t>
            </a:r>
            <a:endParaRPr lang="en-US" sz="3200" b="1" dirty="0"/>
          </a:p>
        </p:txBody>
      </p:sp>
      <p:pic>
        <p:nvPicPr>
          <p:cNvPr id="1026" name="Picture 2" descr="C:\Users\jemiller\AppData\Local\Microsoft\Windows\Temporary Internet Files\Content.IE5\CVG4K8KW\MC900029997[1].wmf"/>
          <p:cNvPicPr>
            <a:picLocks noChangeAspect="1" noChangeArrowheads="1"/>
          </p:cNvPicPr>
          <p:nvPr/>
        </p:nvPicPr>
        <p:blipFill>
          <a:blip r:embed="rId3" cstate="print"/>
          <a:srcRect/>
          <a:stretch>
            <a:fillRect/>
          </a:stretch>
        </p:blipFill>
        <p:spPr bwMode="auto">
          <a:xfrm>
            <a:off x="5486400" y="4648200"/>
            <a:ext cx="3294690" cy="1763329"/>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600200"/>
          </a:xfrm>
        </p:spPr>
        <p:txBody>
          <a:bodyPr>
            <a:normAutofit fontScale="90000"/>
          </a:bodyPr>
          <a:lstStyle/>
          <a:p>
            <a:pPr algn="ctr"/>
            <a:r>
              <a:rPr lang="en-US" b="1" dirty="0" smtClean="0">
                <a:solidFill>
                  <a:schemeClr val="tx1"/>
                </a:solidFill>
                <a:effectLst>
                  <a:outerShdw blurRad="38100" dist="38100" dir="2700000" algn="tl">
                    <a:srgbClr val="000000">
                      <a:alpha val="43137"/>
                    </a:srgbClr>
                  </a:outerShdw>
                </a:effectLst>
              </a:rPr>
              <a:t>2014-2015 </a:t>
            </a:r>
            <a:br>
              <a:rPr lang="en-US" b="1" dirty="0" smtClean="0">
                <a:solidFill>
                  <a:schemeClr val="tx1"/>
                </a:solidFill>
                <a:effectLst>
                  <a:outerShdw blurRad="38100" dist="38100" dir="2700000" algn="tl">
                    <a:srgbClr val="000000">
                      <a:alpha val="43137"/>
                    </a:srgbClr>
                  </a:outerShdw>
                </a:effectLst>
              </a:rPr>
            </a:br>
            <a:r>
              <a:rPr lang="en-US" b="1" dirty="0" smtClean="0">
                <a:solidFill>
                  <a:schemeClr val="tx1"/>
                </a:solidFill>
                <a:effectLst>
                  <a:outerShdw blurRad="38100" dist="38100" dir="2700000" algn="tl">
                    <a:srgbClr val="000000">
                      <a:alpha val="43137"/>
                    </a:srgbClr>
                  </a:outerShdw>
                </a:effectLst>
              </a:rPr>
              <a:t>BISD Title I  Elementary Campuses  </a:t>
            </a:r>
            <a:endParaRPr lang="en-US"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228600" y="2286000"/>
            <a:ext cx="4267200" cy="4267200"/>
          </a:xfrm>
        </p:spPr>
        <p:txBody>
          <a:bodyPr>
            <a:noAutofit/>
          </a:bodyPr>
          <a:lstStyle/>
          <a:p>
            <a:r>
              <a:rPr lang="en-US" sz="2200" b="1" dirty="0" smtClean="0"/>
              <a:t>Birdville Elementary</a:t>
            </a:r>
          </a:p>
          <a:p>
            <a:r>
              <a:rPr lang="en-US" sz="2200" b="1" dirty="0" smtClean="0"/>
              <a:t>W.T. Francisco Elementary</a:t>
            </a:r>
          </a:p>
          <a:p>
            <a:r>
              <a:rPr lang="en-US" sz="2200" b="1" dirty="0" err="1" smtClean="0"/>
              <a:t>Alliene</a:t>
            </a:r>
            <a:r>
              <a:rPr lang="en-US" sz="2200" b="1" dirty="0" smtClean="0"/>
              <a:t> </a:t>
            </a:r>
            <a:r>
              <a:rPr lang="en-US" sz="2200" b="1" dirty="0" err="1" smtClean="0"/>
              <a:t>Mullendore</a:t>
            </a:r>
            <a:r>
              <a:rPr lang="en-US" sz="2200" b="1" dirty="0" smtClean="0"/>
              <a:t> Elementary</a:t>
            </a:r>
          </a:p>
          <a:p>
            <a:r>
              <a:rPr lang="en-US" sz="2200" b="1" dirty="0" smtClean="0"/>
              <a:t>Grace E. Hardeman Elementary</a:t>
            </a:r>
          </a:p>
          <a:p>
            <a:r>
              <a:rPr lang="en-US" sz="2200" b="1" dirty="0" smtClean="0"/>
              <a:t>Holiday Heights Elementary</a:t>
            </a:r>
          </a:p>
          <a:p>
            <a:r>
              <a:rPr lang="en-US" sz="2200" b="1" dirty="0" smtClean="0"/>
              <a:t>John D. Spicer Elementary</a:t>
            </a:r>
          </a:p>
          <a:p>
            <a:r>
              <a:rPr lang="en-US" sz="2200" b="1" dirty="0" smtClean="0"/>
              <a:t>Academy at West </a:t>
            </a:r>
            <a:r>
              <a:rPr lang="en-US" sz="2200" b="1" dirty="0" err="1" smtClean="0"/>
              <a:t>Birdville</a:t>
            </a:r>
            <a:endParaRPr lang="en-US" sz="2200" b="1" dirty="0" smtClean="0"/>
          </a:p>
          <a:p>
            <a:r>
              <a:rPr lang="en-US" sz="2200" b="1" dirty="0" smtClean="0"/>
              <a:t>Major Cheney Elementary at South </a:t>
            </a:r>
            <a:r>
              <a:rPr lang="en-US" sz="2200" b="1" dirty="0" err="1" smtClean="0"/>
              <a:t>Birdville</a:t>
            </a:r>
            <a:endParaRPr lang="en-US" sz="2200" b="1" dirty="0"/>
          </a:p>
        </p:txBody>
      </p:sp>
      <p:sp>
        <p:nvSpPr>
          <p:cNvPr id="4" name="Content Placeholder 3"/>
          <p:cNvSpPr>
            <a:spLocks noGrp="1"/>
          </p:cNvSpPr>
          <p:nvPr>
            <p:ph sz="half" idx="2"/>
          </p:nvPr>
        </p:nvSpPr>
        <p:spPr>
          <a:xfrm>
            <a:off x="4648200" y="2286000"/>
            <a:ext cx="4191000" cy="4267201"/>
          </a:xfrm>
        </p:spPr>
        <p:txBody>
          <a:bodyPr>
            <a:normAutofit/>
          </a:bodyPr>
          <a:lstStyle/>
          <a:p>
            <a:r>
              <a:rPr lang="en-US" sz="2200" b="1" dirty="0" smtClean="0"/>
              <a:t>David E. Smith Elementary</a:t>
            </a:r>
          </a:p>
          <a:p>
            <a:r>
              <a:rPr lang="en-US" sz="2200" b="1" dirty="0" smtClean="0"/>
              <a:t>Jack C. Binion Elementary</a:t>
            </a:r>
          </a:p>
          <a:p>
            <a:r>
              <a:rPr lang="en-US" sz="2200" b="1" dirty="0" smtClean="0"/>
              <a:t>Richland Elementary</a:t>
            </a:r>
          </a:p>
          <a:p>
            <a:r>
              <a:rPr lang="en-US" sz="2200" b="1" dirty="0" smtClean="0"/>
              <a:t>Watauga Elementary</a:t>
            </a:r>
          </a:p>
          <a:p>
            <a:r>
              <a:rPr lang="en-US" sz="2200" b="1" dirty="0" smtClean="0"/>
              <a:t>O.H. Stowe Elementary</a:t>
            </a:r>
          </a:p>
          <a:p>
            <a:r>
              <a:rPr lang="en-US" sz="2200" b="1" dirty="0" smtClean="0"/>
              <a:t>Foster Village Elementary</a:t>
            </a:r>
          </a:p>
          <a:p>
            <a:r>
              <a:rPr lang="en-US" sz="2200" b="1" dirty="0" smtClean="0"/>
              <a:t>Academy at C.F. Thomas</a:t>
            </a:r>
          </a:p>
          <a:p>
            <a:r>
              <a:rPr lang="en-US" sz="2200" b="1" dirty="0" smtClean="0"/>
              <a:t>Snow Heights Elementary</a:t>
            </a:r>
          </a:p>
          <a:p>
            <a:r>
              <a:rPr lang="en-US" sz="2200" b="1" dirty="0" smtClean="0"/>
              <a:t>Smithfield Elementary</a:t>
            </a:r>
            <a:endParaRPr lang="en-US" sz="2200" b="1" dirty="0"/>
          </a:p>
        </p:txBody>
      </p:sp>
      <p:sp>
        <p:nvSpPr>
          <p:cNvPr id="5121" name="Rectangle 1"/>
          <p:cNvSpPr>
            <a:spLocks noChangeArrowheads="1"/>
          </p:cNvSpPr>
          <p:nvPr/>
        </p:nvSpPr>
        <p:spPr bwMode="auto">
          <a:xfrm>
            <a:off x="0" y="474973"/>
            <a:ext cx="9144000" cy="1600438"/>
          </a:xfrm>
          <a:prstGeom prst="rect">
            <a:avLst/>
          </a:prstGeom>
          <a:noFill/>
          <a:ln w="9525">
            <a:noFill/>
            <a:miter lim="800000"/>
            <a:headEnd/>
            <a:tailEnd/>
          </a:ln>
          <a:effectLst/>
        </p:spPr>
        <p:txBody>
          <a:bodyPr vert="horz" wrap="square" lIns="12696" tIns="45720" rIns="12696" bIns="45720" numCol="1" anchor="ctr" anchorCtr="0" compatLnSpc="1">
            <a:prstTxWarp prst="textNoShape">
              <a:avLst/>
            </a:prstTxWarp>
            <a:spAutoFit/>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hlinkClick r:id="rId3"/>
                <a:hlinkMouseOver r:id="rId4"/>
              </a:rPr>
              <a:t>  </a:t>
            </a:r>
            <a:r>
              <a:rPr kumimoji="0" lang="en-US" sz="9800" b="0" i="0" u="none" strike="noStrike" cap="none" normalizeH="0" baseline="0" dirty="0" smtClean="0">
                <a:ln>
                  <a:noFill/>
                </a:ln>
                <a:solidFill>
                  <a:schemeClr val="tx1"/>
                </a:solidFill>
                <a:effectLst/>
                <a:latin typeface="Arial" pitchFamily="34" charset="0"/>
                <a:cs typeface="Arial" pitchFamily="34" charset="0"/>
              </a:rPr>
              <a:t> </a:t>
            </a:r>
            <a:r>
              <a:rPr kumimoji="0" lang="en-US" sz="1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839200" cy="1752600"/>
          </a:xfrm>
        </p:spPr>
        <p:txBody>
          <a:bodyPr>
            <a:noAutofit/>
          </a:bodyPr>
          <a:lstStyle/>
          <a:p>
            <a:pPr algn="ctr"/>
            <a:r>
              <a:rPr lang="en-US" sz="4500" b="1" dirty="0" smtClean="0">
                <a:solidFill>
                  <a:schemeClr val="tx1"/>
                </a:solidFill>
                <a:effectLst>
                  <a:outerShdw blurRad="38100" dist="38100" dir="2700000" algn="tl">
                    <a:srgbClr val="000000">
                      <a:alpha val="43137"/>
                    </a:srgbClr>
                  </a:outerShdw>
                </a:effectLst>
              </a:rPr>
              <a:t>2014-2015 </a:t>
            </a:r>
            <a:br>
              <a:rPr lang="en-US" sz="4500" b="1" dirty="0" smtClean="0">
                <a:solidFill>
                  <a:schemeClr val="tx1"/>
                </a:solidFill>
                <a:effectLst>
                  <a:outerShdw blurRad="38100" dist="38100" dir="2700000" algn="tl">
                    <a:srgbClr val="000000">
                      <a:alpha val="43137"/>
                    </a:srgbClr>
                  </a:outerShdw>
                </a:effectLst>
              </a:rPr>
            </a:br>
            <a:r>
              <a:rPr lang="en-US" sz="4500" b="1" dirty="0" smtClean="0">
                <a:solidFill>
                  <a:schemeClr val="tx1"/>
                </a:solidFill>
                <a:effectLst>
                  <a:outerShdw blurRad="38100" dist="38100" dir="2700000" algn="tl">
                    <a:srgbClr val="000000">
                      <a:alpha val="43137"/>
                    </a:srgbClr>
                  </a:outerShdw>
                </a:effectLst>
              </a:rPr>
              <a:t>BISD Title I Middle School Campuses </a:t>
            </a:r>
            <a:endParaRPr lang="en-US" sz="4500" b="1" dirty="0">
              <a:solidFill>
                <a:schemeClr val="tx1"/>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3200400"/>
            <a:ext cx="8229600" cy="3124200"/>
          </a:xfrm>
        </p:spPr>
        <p:txBody>
          <a:bodyPr>
            <a:normAutofit/>
          </a:bodyPr>
          <a:lstStyle/>
          <a:p>
            <a:r>
              <a:rPr lang="en-US" sz="3200" b="1" dirty="0" smtClean="0"/>
              <a:t>Haltom Middle School</a:t>
            </a:r>
          </a:p>
          <a:p>
            <a:r>
              <a:rPr lang="en-US" sz="3200" b="1" dirty="0" smtClean="0"/>
              <a:t>North Richland Middle School</a:t>
            </a:r>
          </a:p>
          <a:p>
            <a:r>
              <a:rPr lang="en-US" sz="3200" b="1" dirty="0" smtClean="0"/>
              <a:t>Richland Middle School</a:t>
            </a:r>
          </a:p>
          <a:p>
            <a:r>
              <a:rPr lang="en-US" sz="3200" b="1" dirty="0" smtClean="0"/>
              <a:t>North Oaks Middle School</a:t>
            </a:r>
          </a:p>
          <a:p>
            <a:r>
              <a:rPr lang="en-US" sz="3200" b="1" dirty="0" smtClean="0"/>
              <a:t>Watauga Middle School</a:t>
            </a:r>
            <a:endParaRPr lang="en-US" sz="3200" b="1" dirty="0"/>
          </a:p>
        </p:txBody>
      </p:sp>
      <p:pic>
        <p:nvPicPr>
          <p:cNvPr id="1026" name="Picture 2" descr="C:\Users\cdubuis\AppData\Local\Microsoft\Windows\Temporary Internet Files\Content.IE5\KURO5RIP\MC900089056[1].wmf"/>
          <p:cNvPicPr>
            <a:picLocks noChangeAspect="1" noChangeArrowheads="1"/>
          </p:cNvPicPr>
          <p:nvPr/>
        </p:nvPicPr>
        <p:blipFill>
          <a:blip r:embed="rId3" cstate="print"/>
          <a:srcRect/>
          <a:stretch>
            <a:fillRect/>
          </a:stretch>
        </p:blipFill>
        <p:spPr bwMode="auto">
          <a:xfrm>
            <a:off x="6791957" y="3962400"/>
            <a:ext cx="2352043" cy="2667000"/>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851648" cy="1295400"/>
          </a:xfrm>
        </p:spPr>
        <p:txBody>
          <a:bodyPr>
            <a:noAutofit/>
          </a:bodyPr>
          <a:lstStyle/>
          <a:p>
            <a:pPr algn="ctr"/>
            <a:r>
              <a:rPr lang="en-US" sz="5400" dirty="0" smtClean="0">
                <a:solidFill>
                  <a:schemeClr val="tx1"/>
                </a:solidFill>
              </a:rPr>
              <a:t>Title I Allocations</a:t>
            </a:r>
            <a:endParaRPr lang="en-US" sz="5400" dirty="0">
              <a:solidFill>
                <a:schemeClr val="tx1"/>
              </a:solidFill>
            </a:endParaRPr>
          </a:p>
        </p:txBody>
      </p:sp>
      <p:sp>
        <p:nvSpPr>
          <p:cNvPr id="3" name="Subtitle 2"/>
          <p:cNvSpPr>
            <a:spLocks noGrp="1"/>
          </p:cNvSpPr>
          <p:nvPr>
            <p:ph type="subTitle" idx="1"/>
          </p:nvPr>
        </p:nvSpPr>
        <p:spPr>
          <a:xfrm>
            <a:off x="533400" y="2209800"/>
            <a:ext cx="7854696" cy="3886200"/>
          </a:xfrm>
        </p:spPr>
        <p:txBody>
          <a:bodyPr>
            <a:normAutofit/>
          </a:bodyPr>
          <a:lstStyle/>
          <a:p>
            <a:pPr algn="l">
              <a:buFont typeface="Wingdings" pitchFamily="2" charset="2"/>
              <a:buChar char="Ø"/>
            </a:pPr>
            <a:r>
              <a:rPr lang="en-US" sz="3200" b="1" dirty="0" smtClean="0"/>
              <a:t>Free or reduced lunch numbers</a:t>
            </a:r>
          </a:p>
          <a:p>
            <a:pPr algn="l">
              <a:buFont typeface="Wingdings" pitchFamily="2" charset="2"/>
              <a:buChar char="Ø"/>
            </a:pPr>
            <a:endParaRPr lang="en-US" sz="3200" b="1" dirty="0" smtClean="0"/>
          </a:p>
          <a:p>
            <a:pPr algn="l">
              <a:buFont typeface="Wingdings" pitchFamily="2" charset="2"/>
              <a:buChar char="Ø"/>
            </a:pPr>
            <a:r>
              <a:rPr lang="en-US" sz="3200" b="1" dirty="0" smtClean="0"/>
              <a:t>40% minimum</a:t>
            </a:r>
          </a:p>
          <a:p>
            <a:pPr algn="l">
              <a:buFont typeface="Wingdings" pitchFamily="2" charset="2"/>
              <a:buChar char="Ø"/>
            </a:pPr>
            <a:endParaRPr lang="en-US" sz="3200" b="1" dirty="0" smtClean="0"/>
          </a:p>
          <a:p>
            <a:pPr algn="l">
              <a:buFont typeface="Wingdings" pitchFamily="2" charset="2"/>
              <a:buChar char="Ø"/>
            </a:pPr>
            <a:r>
              <a:rPr lang="en-US" sz="3200" b="1" dirty="0" smtClean="0"/>
              <a:t>64.7%  at John D Spicer Elementary</a:t>
            </a:r>
            <a:endParaRPr lang="en-US" sz="3200" b="1" dirty="0"/>
          </a:p>
        </p:txBody>
      </p:sp>
      <p:pic>
        <p:nvPicPr>
          <p:cNvPr id="2050" name="Picture 2" descr="C:\Users\cdubuis\AppData\Local\Microsoft\Windows\Temporary Internet Files\Content.IE5\84Z5A32Q\MC900441315[1].png"/>
          <p:cNvPicPr>
            <a:picLocks noChangeAspect="1" noChangeArrowheads="1"/>
          </p:cNvPicPr>
          <p:nvPr/>
        </p:nvPicPr>
        <p:blipFill>
          <a:blip r:embed="rId3" cstate="print"/>
          <a:srcRect/>
          <a:stretch>
            <a:fillRect/>
          </a:stretch>
        </p:blipFill>
        <p:spPr bwMode="auto">
          <a:xfrm>
            <a:off x="6934200" y="4648200"/>
            <a:ext cx="2209800" cy="2209800"/>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38200"/>
            <a:ext cx="9144000" cy="1676400"/>
          </a:xfrm>
        </p:spPr>
        <p:txBody>
          <a:bodyPr>
            <a:normAutofit/>
          </a:bodyPr>
          <a:lstStyle/>
          <a:p>
            <a:pPr algn="ctr"/>
            <a:r>
              <a:rPr lang="en-US" sz="5400" dirty="0" smtClean="0">
                <a:solidFill>
                  <a:schemeClr val="tx1"/>
                </a:solidFill>
              </a:rPr>
              <a:t>2014-2015 </a:t>
            </a:r>
            <a:br>
              <a:rPr lang="en-US" sz="5400" dirty="0" smtClean="0">
                <a:solidFill>
                  <a:schemeClr val="tx1"/>
                </a:solidFill>
              </a:rPr>
            </a:br>
            <a:r>
              <a:rPr lang="en-US" sz="5400" dirty="0" smtClean="0">
                <a:solidFill>
                  <a:schemeClr val="tx1"/>
                </a:solidFill>
              </a:rPr>
              <a:t>West </a:t>
            </a:r>
            <a:r>
              <a:rPr lang="en-US" sz="5400" dirty="0" err="1" smtClean="0">
                <a:solidFill>
                  <a:schemeClr val="tx1"/>
                </a:solidFill>
              </a:rPr>
              <a:t>Birdville</a:t>
            </a:r>
            <a:r>
              <a:rPr lang="en-US" sz="5400" dirty="0" smtClean="0">
                <a:solidFill>
                  <a:schemeClr val="tx1"/>
                </a:solidFill>
              </a:rPr>
              <a:t> Allocation</a:t>
            </a:r>
            <a:endParaRPr lang="en-US" sz="5400" dirty="0">
              <a:solidFill>
                <a:schemeClr val="tx1"/>
              </a:solidFill>
            </a:endParaRPr>
          </a:p>
        </p:txBody>
      </p:sp>
      <p:sp>
        <p:nvSpPr>
          <p:cNvPr id="3" name="Subtitle 2"/>
          <p:cNvSpPr>
            <a:spLocks noGrp="1"/>
          </p:cNvSpPr>
          <p:nvPr>
            <p:ph type="subTitle" idx="1"/>
          </p:nvPr>
        </p:nvSpPr>
        <p:spPr>
          <a:xfrm>
            <a:off x="457200" y="2819400"/>
            <a:ext cx="8229600" cy="3810000"/>
          </a:xfrm>
        </p:spPr>
        <p:txBody>
          <a:bodyPr>
            <a:normAutofit/>
          </a:bodyPr>
          <a:lstStyle/>
          <a:p>
            <a:pPr algn="l">
              <a:spcBef>
                <a:spcPts val="0"/>
              </a:spcBef>
              <a:buFont typeface="Wingdings" pitchFamily="2" charset="2"/>
              <a:buChar char="Ø"/>
            </a:pPr>
            <a:r>
              <a:rPr lang="en-US" sz="3200" b="1" dirty="0" smtClean="0"/>
              <a:t># Residing – Spring 2014 			652</a:t>
            </a:r>
          </a:p>
          <a:p>
            <a:pPr algn="l">
              <a:spcBef>
                <a:spcPts val="0"/>
              </a:spcBef>
              <a:buFont typeface="Wingdings" pitchFamily="2" charset="2"/>
              <a:buChar char="Ø"/>
            </a:pPr>
            <a:r>
              <a:rPr lang="en-US" sz="3200" b="1" dirty="0" smtClean="0"/>
              <a:t>#Eligible for free/reduced lunch 	593</a:t>
            </a:r>
          </a:p>
          <a:p>
            <a:pPr algn="l">
              <a:spcBef>
                <a:spcPts val="0"/>
              </a:spcBef>
              <a:buFont typeface="Wingdings" pitchFamily="2" charset="2"/>
              <a:buChar char="Ø"/>
            </a:pPr>
            <a:r>
              <a:rPr lang="en-US" sz="3200" b="1" dirty="0" smtClean="0"/>
              <a:t> Free/Reduced Lunch Percentage    91.0%                            </a:t>
            </a:r>
          </a:p>
          <a:p>
            <a:pPr algn="l">
              <a:spcBef>
                <a:spcPts val="0"/>
              </a:spcBef>
              <a:buFont typeface="Wingdings" pitchFamily="2" charset="2"/>
              <a:buChar char="Ø"/>
            </a:pPr>
            <a:r>
              <a:rPr lang="en-US" sz="3200" b="1" dirty="0" smtClean="0"/>
              <a:t>Per Pupil Allocation			    $441.06</a:t>
            </a:r>
          </a:p>
          <a:p>
            <a:pPr algn="l">
              <a:spcBef>
                <a:spcPts val="0"/>
              </a:spcBef>
              <a:buFont typeface="Wingdings" pitchFamily="2" charset="2"/>
              <a:buChar char="Ø"/>
            </a:pPr>
            <a:r>
              <a:rPr lang="en-US" sz="3200" b="1" dirty="0" smtClean="0"/>
              <a:t>Campus Allocation 			  $261,549</a:t>
            </a:r>
            <a:r>
              <a:rPr lang="en-US" sz="3200" dirty="0" smtClean="0"/>
              <a:t>	</a:t>
            </a:r>
            <a:r>
              <a:rPr lang="en-US" dirty="0" smtClean="0"/>
              <a:t>	</a:t>
            </a:r>
          </a:p>
        </p:txBody>
      </p:sp>
      <p:pic>
        <p:nvPicPr>
          <p:cNvPr id="1026" name="Picture 2" descr="C:\Users\jemiller\AppData\Local\Microsoft\Windows\Temporary Internet Files\Content.IE5\G4SR5EHX\MC900389286[1].wmf"/>
          <p:cNvPicPr>
            <a:picLocks noChangeAspect="1" noChangeArrowheads="1"/>
          </p:cNvPicPr>
          <p:nvPr/>
        </p:nvPicPr>
        <p:blipFill>
          <a:blip r:embed="rId3" cstate="print">
            <a:duotone>
              <a:prstClr val="black"/>
              <a:schemeClr val="accent2">
                <a:tint val="45000"/>
                <a:satMod val="400000"/>
              </a:schemeClr>
            </a:duotone>
          </a:blip>
          <a:srcRect/>
          <a:stretch>
            <a:fillRect/>
          </a:stretch>
        </p:blipFill>
        <p:spPr bwMode="auto">
          <a:xfrm rot="511198">
            <a:off x="7622943" y="525095"/>
            <a:ext cx="1001680" cy="1143000"/>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772400" cy="1371600"/>
          </a:xfrm>
        </p:spPr>
        <p:txBody>
          <a:bodyPr/>
          <a:lstStyle/>
          <a:p>
            <a:pPr algn="ctr"/>
            <a:r>
              <a:rPr lang="en-US" dirty="0" smtClean="0">
                <a:solidFill>
                  <a:schemeClr val="tx1"/>
                </a:solidFill>
              </a:rPr>
              <a:t>Title 1  Requirements</a:t>
            </a:r>
            <a:endParaRPr lang="en-US" dirty="0">
              <a:solidFill>
                <a:schemeClr val="tx1"/>
              </a:solidFill>
            </a:endParaRPr>
          </a:p>
        </p:txBody>
      </p:sp>
      <p:sp>
        <p:nvSpPr>
          <p:cNvPr id="3" name="Text Placeholder 2"/>
          <p:cNvSpPr>
            <a:spLocks noGrp="1"/>
          </p:cNvSpPr>
          <p:nvPr>
            <p:ph type="body" idx="1"/>
          </p:nvPr>
        </p:nvSpPr>
        <p:spPr>
          <a:xfrm>
            <a:off x="228600" y="2971800"/>
            <a:ext cx="8686800" cy="3581400"/>
          </a:xfrm>
        </p:spPr>
        <p:txBody>
          <a:bodyPr>
            <a:noAutofit/>
          </a:bodyPr>
          <a:lstStyle/>
          <a:p>
            <a:pPr>
              <a:buFont typeface="Wingdings" pitchFamily="2" charset="2"/>
              <a:buChar char="Ø"/>
            </a:pPr>
            <a:r>
              <a:rPr lang="en-US" sz="3200" b="1" dirty="0" smtClean="0"/>
              <a:t>Meet the purpose of Title I</a:t>
            </a:r>
          </a:p>
          <a:p>
            <a:pPr>
              <a:buFont typeface="Wingdings" pitchFamily="2" charset="2"/>
              <a:buChar char="Ø"/>
            </a:pPr>
            <a:r>
              <a:rPr lang="en-US" sz="3200" b="1" dirty="0" smtClean="0"/>
              <a:t>Incorporate instructional strategies based on scientifically based research</a:t>
            </a:r>
          </a:p>
          <a:p>
            <a:pPr>
              <a:buFont typeface="Wingdings" pitchFamily="2" charset="2"/>
              <a:buChar char="Ø"/>
            </a:pPr>
            <a:r>
              <a:rPr lang="en-US" sz="3200" b="1" dirty="0" smtClean="0"/>
              <a:t>Implement parental involvement activities</a:t>
            </a:r>
          </a:p>
          <a:p>
            <a:pPr>
              <a:buFont typeface="Wingdings" pitchFamily="2" charset="2"/>
              <a:buChar char="Ø"/>
            </a:pPr>
            <a:r>
              <a:rPr lang="en-US" sz="3200" b="1" dirty="0" smtClean="0"/>
              <a:t>Supplement, not supplant, other efforts</a:t>
            </a:r>
          </a:p>
          <a:p>
            <a:pPr>
              <a:buFont typeface="Wingdings" pitchFamily="2" charset="2"/>
              <a:buChar char="Ø"/>
            </a:pPr>
            <a:endParaRPr lang="en-US" sz="2400" dirty="0"/>
          </a:p>
        </p:txBody>
      </p:sp>
      <p:pic>
        <p:nvPicPr>
          <p:cNvPr id="5" name="Picture 2" descr="C:\Users\cdubuis\AppData\Local\Microsoft\Windows\Temporary Internet Files\Content.IE5\3ZXMU3PQ\MC900351700[1].wmf"/>
          <p:cNvPicPr>
            <a:picLocks noChangeAspect="1" noChangeArrowheads="1"/>
          </p:cNvPicPr>
          <p:nvPr/>
        </p:nvPicPr>
        <p:blipFill>
          <a:blip r:embed="rId3" cstate="print"/>
          <a:srcRect/>
          <a:stretch>
            <a:fillRect/>
          </a:stretch>
        </p:blipFill>
        <p:spPr bwMode="auto">
          <a:xfrm>
            <a:off x="6781800" y="1676400"/>
            <a:ext cx="1584356" cy="1795604"/>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851648" cy="1600200"/>
          </a:xfrm>
        </p:spPr>
        <p:txBody>
          <a:bodyPr>
            <a:normAutofit/>
          </a:bodyPr>
          <a:lstStyle/>
          <a:p>
            <a:pPr algn="ctr"/>
            <a:r>
              <a:rPr lang="en-US" dirty="0" smtClean="0">
                <a:solidFill>
                  <a:schemeClr val="tx1"/>
                </a:solidFill>
              </a:rPr>
              <a:t>Title 1  Requirements</a:t>
            </a:r>
            <a:endParaRPr lang="en-US" dirty="0">
              <a:solidFill>
                <a:schemeClr val="tx1"/>
              </a:solidFill>
            </a:endParaRPr>
          </a:p>
        </p:txBody>
      </p:sp>
      <p:sp>
        <p:nvSpPr>
          <p:cNvPr id="3" name="Subtitle 2"/>
          <p:cNvSpPr>
            <a:spLocks noGrp="1"/>
          </p:cNvSpPr>
          <p:nvPr>
            <p:ph type="subTitle" idx="1"/>
          </p:nvPr>
        </p:nvSpPr>
        <p:spPr>
          <a:xfrm>
            <a:off x="228600" y="2438400"/>
            <a:ext cx="8686800" cy="3505200"/>
          </a:xfrm>
        </p:spPr>
        <p:txBody>
          <a:bodyPr>
            <a:normAutofit/>
          </a:bodyPr>
          <a:lstStyle/>
          <a:p>
            <a:pPr algn="l">
              <a:buFont typeface="Wingdings" pitchFamily="2" charset="2"/>
              <a:buChar char="Ø"/>
            </a:pPr>
            <a:r>
              <a:rPr lang="en-US" sz="3200" b="1" dirty="0" smtClean="0"/>
              <a:t>Provide parents notice of “right to know”</a:t>
            </a:r>
          </a:p>
          <a:p>
            <a:pPr algn="l">
              <a:buFont typeface="Wingdings" pitchFamily="2" charset="2"/>
              <a:buChar char="Ø"/>
            </a:pPr>
            <a:r>
              <a:rPr lang="en-US" sz="3200" b="1" dirty="0" smtClean="0"/>
              <a:t>Hire highly qualified staff</a:t>
            </a:r>
          </a:p>
          <a:p>
            <a:pPr algn="l">
              <a:buFont typeface="Wingdings" pitchFamily="2" charset="2"/>
              <a:buChar char="Ø"/>
            </a:pPr>
            <a:r>
              <a:rPr lang="en-US" sz="3200" b="1" dirty="0" smtClean="0"/>
              <a:t>Maintain documentation</a:t>
            </a:r>
          </a:p>
          <a:p>
            <a:pPr algn="l">
              <a:buFont typeface="Wingdings" pitchFamily="2" charset="2"/>
              <a:buChar char="Ø"/>
            </a:pPr>
            <a:r>
              <a:rPr lang="en-US" sz="3200" b="1" dirty="0" smtClean="0"/>
              <a:t>Detail in campus improvement plan how Title I funds will be used</a:t>
            </a:r>
          </a:p>
          <a:p>
            <a:pPr algn="l">
              <a:buFont typeface="Wingdings" pitchFamily="2" charset="2"/>
              <a:buChar char="Ø"/>
            </a:pPr>
            <a:endParaRPr lang="en-US" sz="3200" dirty="0" smtClean="0"/>
          </a:p>
          <a:p>
            <a:pPr algn="l">
              <a:buFont typeface="Wingdings" pitchFamily="2" charset="2"/>
              <a:buChar char="Ø"/>
            </a:pPr>
            <a:endParaRPr lang="en-US" dirty="0" smtClean="0"/>
          </a:p>
          <a:p>
            <a:pPr algn="l">
              <a:buFont typeface="Wingdings" pitchFamily="2" charset="2"/>
              <a:buChar char="Ø"/>
            </a:pPr>
            <a:endParaRPr lang="en-US" dirty="0"/>
          </a:p>
        </p:txBody>
      </p:sp>
      <p:pic>
        <p:nvPicPr>
          <p:cNvPr id="3074" name="Picture 2" descr="C:\Users\cdubuis\AppData\Local\Microsoft\Windows\Temporary Internet Files\Content.IE5\3ZXMU3PQ\MC900351700[1].wmf"/>
          <p:cNvPicPr>
            <a:picLocks noChangeAspect="1" noChangeArrowheads="1"/>
          </p:cNvPicPr>
          <p:nvPr/>
        </p:nvPicPr>
        <p:blipFill>
          <a:blip r:embed="rId3" cstate="print"/>
          <a:srcRect/>
          <a:stretch>
            <a:fillRect/>
          </a:stretch>
        </p:blipFill>
        <p:spPr bwMode="auto">
          <a:xfrm rot="1873311">
            <a:off x="6400800" y="4800600"/>
            <a:ext cx="1584356" cy="1795604"/>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7772400" cy="838200"/>
          </a:xfrm>
        </p:spPr>
        <p:txBody>
          <a:bodyPr/>
          <a:lstStyle/>
          <a:p>
            <a:pPr algn="ctr"/>
            <a:r>
              <a:rPr lang="en-US" dirty="0" smtClean="0">
                <a:solidFill>
                  <a:schemeClr val="tx1"/>
                </a:solidFill>
              </a:rPr>
              <a:t>Title 1 Process</a:t>
            </a:r>
            <a:endParaRPr lang="en-US" dirty="0">
              <a:solidFill>
                <a:schemeClr val="tx1"/>
              </a:solidFill>
            </a:endParaRPr>
          </a:p>
        </p:txBody>
      </p:sp>
      <p:sp>
        <p:nvSpPr>
          <p:cNvPr id="3" name="Text Placeholder 2"/>
          <p:cNvSpPr>
            <a:spLocks noGrp="1"/>
          </p:cNvSpPr>
          <p:nvPr>
            <p:ph type="body" idx="1"/>
          </p:nvPr>
        </p:nvSpPr>
        <p:spPr>
          <a:xfrm>
            <a:off x="381000" y="2209800"/>
            <a:ext cx="8458200" cy="4419600"/>
          </a:xfrm>
        </p:spPr>
        <p:txBody>
          <a:bodyPr>
            <a:normAutofit fontScale="55000" lnSpcReduction="20000"/>
          </a:bodyPr>
          <a:lstStyle/>
          <a:p>
            <a:pPr>
              <a:buFont typeface="Wingdings" pitchFamily="2" charset="2"/>
              <a:buChar char="Ø"/>
            </a:pPr>
            <a:endParaRPr lang="en-US" dirty="0" smtClean="0"/>
          </a:p>
          <a:p>
            <a:pPr>
              <a:buFont typeface="Wingdings" pitchFamily="2" charset="2"/>
              <a:buChar char="Ø"/>
            </a:pPr>
            <a:endParaRPr lang="en-US" dirty="0" smtClean="0"/>
          </a:p>
          <a:p>
            <a:pPr marL="1371600" indent="-1371600"/>
            <a:r>
              <a:rPr lang="en-US" sz="6700" b="1" dirty="0" smtClean="0"/>
              <a:t>1. Collaborate with parents and staff</a:t>
            </a:r>
          </a:p>
          <a:p>
            <a:r>
              <a:rPr lang="en-US" sz="6700" b="1" dirty="0" smtClean="0"/>
              <a:t>2. Conduct a comprehensive needs assessment</a:t>
            </a:r>
          </a:p>
          <a:p>
            <a:r>
              <a:rPr lang="en-US" sz="6700" b="1" dirty="0" smtClean="0"/>
              <a:t>3. Target the student group(s) and academic areas</a:t>
            </a:r>
          </a:p>
          <a:p>
            <a:r>
              <a:rPr lang="en-US" sz="6700" b="1" dirty="0" smtClean="0"/>
              <a:t>4. Explore the possibilities within budget and compliance guidelines</a:t>
            </a:r>
          </a:p>
          <a:p>
            <a:pPr>
              <a:buFont typeface="Wingdings" pitchFamily="2" charset="2"/>
              <a:buChar char="Ø"/>
            </a:pPr>
            <a:endParaRPr lang="en-US" sz="8000" b="1" dirty="0">
              <a:solidFill>
                <a:schemeClr val="bg1"/>
              </a:solidFill>
            </a:endParaRPr>
          </a:p>
        </p:txBody>
      </p:sp>
      <p:pic>
        <p:nvPicPr>
          <p:cNvPr id="3075" name="Picture 3" descr="C:\Users\jemiller\AppData\Local\Microsoft\Windows\Temporary Internet Files\Content.IE5\2EUV06B5\MC900439824[1].png"/>
          <p:cNvPicPr>
            <a:picLocks noChangeAspect="1" noChangeArrowheads="1"/>
          </p:cNvPicPr>
          <p:nvPr/>
        </p:nvPicPr>
        <p:blipFill>
          <a:blip r:embed="rId3" cstate="print"/>
          <a:srcRect/>
          <a:stretch>
            <a:fillRect/>
          </a:stretch>
        </p:blipFill>
        <p:spPr bwMode="auto">
          <a:xfrm>
            <a:off x="6934200" y="609600"/>
            <a:ext cx="1981200" cy="1981200"/>
          </a:xfrm>
          <a:prstGeom prst="rect">
            <a:avLst/>
          </a:prstGeom>
          <a:noFill/>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855</TotalTime>
  <Words>1296</Words>
  <Application>Microsoft Office PowerPoint</Application>
  <PresentationFormat>On-screen Show (4:3)</PresentationFormat>
  <Paragraphs>143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Title 1</vt:lpstr>
      <vt:lpstr>Title 1 Legal Framework</vt:lpstr>
      <vt:lpstr>2014-2015  BISD Title I  Elementary Campuses  </vt:lpstr>
      <vt:lpstr>2014-2015  BISD Title I Middle School Campuses </vt:lpstr>
      <vt:lpstr>Title I Allocations</vt:lpstr>
      <vt:lpstr>2014-2015  West Birdville Allocation</vt:lpstr>
      <vt:lpstr>Title 1  Requirements</vt:lpstr>
      <vt:lpstr>Title 1  Requirements</vt:lpstr>
      <vt:lpstr>Title 1 Process</vt:lpstr>
      <vt:lpstr>       West Birdville Targets</vt:lpstr>
      <vt:lpstr>Parent Involvement</vt:lpstr>
      <vt:lpstr>How Can You Help?</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dc:title>
  <dc:creator>Internal User</dc:creator>
  <cp:lastModifiedBy>Internal User</cp:lastModifiedBy>
  <cp:revision>142</cp:revision>
  <dcterms:created xsi:type="dcterms:W3CDTF">2012-09-07T19:09:42Z</dcterms:created>
  <dcterms:modified xsi:type="dcterms:W3CDTF">2014-09-05T14:06:35Z</dcterms:modified>
</cp:coreProperties>
</file>